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3f299bb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3f299bb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fbd0ba18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fbd0ba18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a96877b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a96877b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bb22629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bb22629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a55fcc87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a55fcc8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a55fcc87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a55fcc87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Brandon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6bb22629a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bb22629a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Marta</a:t>
            </a:r>
            <a:endParaRPr/>
          </a:p>
          <a:p>
            <a:pPr indent="0" lvl="0" marL="0" rtl="0" algn="l">
              <a:spcBef>
                <a:spcPts val="0"/>
              </a:spcBef>
              <a:spcAft>
                <a:spcPts val="0"/>
              </a:spcAft>
              <a:buNone/>
            </a:pPr>
            <a:r>
              <a:t/>
            </a:r>
            <a:endParaRPr/>
          </a:p>
          <a:p>
            <a:pPr indent="-330200" lvl="0" marL="457200" rtl="0" algn="l">
              <a:lnSpc>
                <a:spcPct val="115000"/>
              </a:lnSpc>
              <a:spcBef>
                <a:spcPts val="0"/>
              </a:spcBef>
              <a:spcAft>
                <a:spcPts val="0"/>
              </a:spcAft>
              <a:buClr>
                <a:schemeClr val="dk1"/>
              </a:buClr>
              <a:buSzPts val="1600"/>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fbd0ba186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fbd0ba186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fbd0ba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fbd0ba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Siting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fbd0ba1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fbd0ba1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6fbd0ba1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6fbd0ba1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fbd0ba18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fbd0ba1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fbd0ba1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fbd0ba1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a55fcc8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a55fcc8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a55fcc87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a55fcc87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3d4561fa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3d4561fa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Marta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jp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hyperlink" Target="https://aqs.epa.gov/aqsweb/airdata/download_files.html#AQI" TargetMode="External"/><Relationship Id="rId5" Type="http://schemas.openxmlformats.org/officeDocument/2006/relationships/hyperlink" Target="https://www.nber.org/data/vital-statistics-mortality-data-multiple-cause-of-death.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111700" y="525626"/>
            <a:ext cx="7298100" cy="11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Air P</a:t>
            </a:r>
            <a:r>
              <a:rPr b="1" lang="en" sz="3600">
                <a:solidFill>
                  <a:srgbClr val="FFFFFF"/>
                </a:solidFill>
              </a:rPr>
              <a:t>ollution</a:t>
            </a:r>
            <a:r>
              <a:rPr b="1" lang="en" sz="3600">
                <a:solidFill>
                  <a:srgbClr val="FFFFFF"/>
                </a:solidFill>
              </a:rPr>
              <a:t> Leads To DEATH? </a:t>
            </a:r>
            <a:endParaRPr b="1" sz="3600">
              <a:solidFill>
                <a:srgbClr val="FFFFFF"/>
              </a:solidFill>
            </a:endParaRPr>
          </a:p>
        </p:txBody>
      </p:sp>
      <p:sp>
        <p:nvSpPr>
          <p:cNvPr id="55" name="Google Shape;55;p13"/>
          <p:cNvSpPr txBox="1"/>
          <p:nvPr/>
        </p:nvSpPr>
        <p:spPr>
          <a:xfrm>
            <a:off x="1070900" y="1539300"/>
            <a:ext cx="7338900" cy="11889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b="1" lang="en" sz="1800">
                <a:solidFill>
                  <a:srgbClr val="434343"/>
                </a:solidFill>
              </a:rPr>
              <a:t>December 4</a:t>
            </a:r>
            <a:r>
              <a:rPr b="1" lang="en" sz="1800">
                <a:solidFill>
                  <a:srgbClr val="434343"/>
                </a:solidFill>
              </a:rPr>
              <a:t>, 2019</a:t>
            </a:r>
            <a:endParaRPr b="1" sz="1800">
              <a:solidFill>
                <a:srgbClr val="434343"/>
              </a:solidFill>
            </a:endParaRPr>
          </a:p>
          <a:p>
            <a:pPr indent="457200" lvl="0" marL="457200" rtl="0" algn="l">
              <a:spcBef>
                <a:spcPts val="0"/>
              </a:spcBef>
              <a:spcAft>
                <a:spcPts val="0"/>
              </a:spcAft>
              <a:buNone/>
            </a:pPr>
            <a:r>
              <a:rPr b="1" lang="en" sz="1800">
                <a:solidFill>
                  <a:srgbClr val="434343"/>
                </a:solidFill>
              </a:rPr>
              <a:t>Tram Nghi Pham, Brandon Pratt, Siting Wang, </a:t>
            </a:r>
            <a:endParaRPr b="1" sz="1800">
              <a:solidFill>
                <a:srgbClr val="434343"/>
              </a:solidFill>
            </a:endParaRPr>
          </a:p>
          <a:p>
            <a:pPr indent="457200" lvl="0" marL="1828800" rtl="0" algn="l">
              <a:spcBef>
                <a:spcPts val="0"/>
              </a:spcBef>
              <a:spcAft>
                <a:spcPts val="0"/>
              </a:spcAft>
              <a:buNone/>
            </a:pPr>
            <a:r>
              <a:rPr b="1" lang="en" sz="1800">
                <a:solidFill>
                  <a:srgbClr val="434343"/>
                </a:solidFill>
              </a:rPr>
              <a:t>and Marta Wolfshorndl</a:t>
            </a:r>
            <a:endParaRPr b="1" sz="18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22"/>
          <p:cNvSpPr txBox="1"/>
          <p:nvPr/>
        </p:nvSpPr>
        <p:spPr>
          <a:xfrm>
            <a:off x="158350" y="110254"/>
            <a:ext cx="60711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Use Cases ②  </a:t>
            </a:r>
            <a:endParaRPr b="1" sz="3600"/>
          </a:p>
        </p:txBody>
      </p:sp>
      <p:sp>
        <p:nvSpPr>
          <p:cNvPr id="122" name="Google Shape;122;p22"/>
          <p:cNvSpPr txBox="1"/>
          <p:nvPr/>
        </p:nvSpPr>
        <p:spPr>
          <a:xfrm>
            <a:off x="-133475" y="763750"/>
            <a:ext cx="7050600" cy="37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Public Health Researcher</a:t>
            </a:r>
            <a:r>
              <a:rPr b="1" lang="en" sz="1800"/>
              <a:t>: </a:t>
            </a:r>
            <a:endParaRPr sz="1800"/>
          </a:p>
          <a:p>
            <a:pPr indent="-342900" lvl="1" marL="914400" rtl="0" algn="l">
              <a:lnSpc>
                <a:spcPct val="115000"/>
              </a:lnSpc>
              <a:spcBef>
                <a:spcPts val="0"/>
              </a:spcBef>
              <a:spcAft>
                <a:spcPts val="0"/>
              </a:spcAft>
              <a:buSzPts val="1800"/>
              <a:buChar char="○"/>
            </a:pPr>
            <a:r>
              <a:rPr lang="en" sz="1800"/>
              <a:t>The objective is to test a type of method to reduce the impact of the air pollution. Areas that have poor air quality and high death rate correlation coefficients will be the ideal place for the study.  </a:t>
            </a:r>
            <a:endParaRPr sz="1800"/>
          </a:p>
          <a:p>
            <a:pPr indent="-342900" lvl="1" marL="914400" rtl="0" algn="l">
              <a:lnSpc>
                <a:spcPct val="115000"/>
              </a:lnSpc>
              <a:spcBef>
                <a:spcPts val="0"/>
              </a:spcBef>
              <a:spcAft>
                <a:spcPts val="0"/>
              </a:spcAft>
              <a:buSzPts val="1800"/>
              <a:buChar char="○"/>
            </a:pPr>
            <a:r>
              <a:rPr lang="en" sz="1800"/>
              <a:t>The researchers find counties with the greatest risk by using our system by screening the data according to their specification. They go there to test the medical method and monitor the respiratory death rates. </a:t>
            </a:r>
            <a:endParaRPr sz="1800"/>
          </a:p>
          <a:p>
            <a:pPr indent="0" lvl="0" marL="914400" rtl="0" algn="l">
              <a:lnSpc>
                <a:spcPct val="115000"/>
              </a:lnSpc>
              <a:spcBef>
                <a:spcPts val="2200"/>
              </a:spcBef>
              <a:spcAft>
                <a:spcPts val="220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3"/>
          <p:cNvSpPr txBox="1"/>
          <p:nvPr/>
        </p:nvSpPr>
        <p:spPr>
          <a:xfrm>
            <a:off x="158350" y="55454"/>
            <a:ext cx="60711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800">
                <a:solidFill>
                  <a:schemeClr val="dk1"/>
                </a:solidFill>
              </a:rPr>
              <a:t>Demo of Interactive Map</a:t>
            </a:r>
            <a:endParaRPr b="1" sz="3600"/>
          </a:p>
        </p:txBody>
      </p:sp>
      <p:sp>
        <p:nvSpPr>
          <p:cNvPr id="128" name="Google Shape;128;p23"/>
          <p:cNvSpPr txBox="1"/>
          <p:nvPr/>
        </p:nvSpPr>
        <p:spPr>
          <a:xfrm>
            <a:off x="95125" y="763750"/>
            <a:ext cx="7050600" cy="3716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p>
          <a:p>
            <a:pPr indent="0" lvl="0" marL="457200" rtl="0" algn="l">
              <a:lnSpc>
                <a:spcPct val="115000"/>
              </a:lnSpc>
              <a:spcBef>
                <a:spcPts val="2200"/>
              </a:spcBef>
              <a:spcAft>
                <a:spcPts val="2200"/>
              </a:spcAft>
              <a:buNone/>
            </a:pPr>
            <a:r>
              <a:t/>
            </a:r>
            <a:endParaRPr sz="1800"/>
          </a:p>
        </p:txBody>
      </p:sp>
      <p:pic>
        <p:nvPicPr>
          <p:cNvPr id="129" name="Google Shape;129;p23"/>
          <p:cNvPicPr preferRelativeResize="0"/>
          <p:nvPr/>
        </p:nvPicPr>
        <p:blipFill rotWithShape="1">
          <a:blip r:embed="rId4">
            <a:alphaModFix/>
          </a:blip>
          <a:srcRect b="44612" l="4081" r="66452" t="47708"/>
          <a:stretch/>
        </p:blipFill>
        <p:spPr>
          <a:xfrm>
            <a:off x="219400" y="763750"/>
            <a:ext cx="4148649" cy="417201"/>
          </a:xfrm>
          <a:prstGeom prst="rect">
            <a:avLst/>
          </a:prstGeom>
          <a:noFill/>
          <a:ln>
            <a:noFill/>
          </a:ln>
        </p:spPr>
      </p:pic>
      <p:pic>
        <p:nvPicPr>
          <p:cNvPr id="130" name="Google Shape;130;p23"/>
          <p:cNvPicPr preferRelativeResize="0"/>
          <p:nvPr/>
        </p:nvPicPr>
        <p:blipFill rotWithShape="1">
          <a:blip r:embed="rId5">
            <a:alphaModFix/>
          </a:blip>
          <a:srcRect b="41189" l="4226" r="66255" t="44928"/>
          <a:stretch/>
        </p:blipFill>
        <p:spPr>
          <a:xfrm>
            <a:off x="219400" y="1416425"/>
            <a:ext cx="4148649" cy="752949"/>
          </a:xfrm>
          <a:prstGeom prst="rect">
            <a:avLst/>
          </a:prstGeom>
          <a:noFill/>
          <a:ln>
            <a:noFill/>
          </a:ln>
        </p:spPr>
      </p:pic>
      <p:pic>
        <p:nvPicPr>
          <p:cNvPr id="131" name="Google Shape;131;p23"/>
          <p:cNvPicPr preferRelativeResize="0"/>
          <p:nvPr/>
        </p:nvPicPr>
        <p:blipFill rotWithShape="1">
          <a:blip r:embed="rId6">
            <a:alphaModFix/>
          </a:blip>
          <a:srcRect b="4252" l="41482" r="0" t="7149"/>
          <a:stretch/>
        </p:blipFill>
        <p:spPr>
          <a:xfrm>
            <a:off x="219400" y="2449025"/>
            <a:ext cx="4148649" cy="2468675"/>
          </a:xfrm>
          <a:prstGeom prst="rect">
            <a:avLst/>
          </a:prstGeom>
          <a:noFill/>
          <a:ln>
            <a:noFill/>
          </a:ln>
        </p:spPr>
      </p:pic>
      <p:pic>
        <p:nvPicPr>
          <p:cNvPr id="132" name="Google Shape;132;p23"/>
          <p:cNvPicPr preferRelativeResize="0"/>
          <p:nvPr/>
        </p:nvPicPr>
        <p:blipFill rotWithShape="1">
          <a:blip r:embed="rId7">
            <a:alphaModFix/>
          </a:blip>
          <a:srcRect b="4300" l="41534" r="0" t="7031"/>
          <a:stretch/>
        </p:blipFill>
        <p:spPr>
          <a:xfrm>
            <a:off x="4991350" y="2449025"/>
            <a:ext cx="4029375" cy="2468675"/>
          </a:xfrm>
          <a:prstGeom prst="rect">
            <a:avLst/>
          </a:prstGeom>
          <a:noFill/>
          <a:ln>
            <a:noFill/>
          </a:ln>
        </p:spPr>
      </p:pic>
      <p:sp>
        <p:nvSpPr>
          <p:cNvPr id="133" name="Google Shape;133;p23"/>
          <p:cNvSpPr txBox="1"/>
          <p:nvPr/>
        </p:nvSpPr>
        <p:spPr>
          <a:xfrm>
            <a:off x="158350" y="469200"/>
            <a:ext cx="28269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Go to the Interactive_Map Directory:</a:t>
            </a:r>
            <a:endParaRPr sz="1200"/>
          </a:p>
        </p:txBody>
      </p:sp>
      <p:sp>
        <p:nvSpPr>
          <p:cNvPr id="134" name="Google Shape;134;p23"/>
          <p:cNvSpPr txBox="1"/>
          <p:nvPr/>
        </p:nvSpPr>
        <p:spPr>
          <a:xfrm>
            <a:off x="143200" y="1122200"/>
            <a:ext cx="43533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In the command terminal run “python interactive_map.py”</a:t>
            </a:r>
            <a:r>
              <a:rPr lang="en" sz="1200"/>
              <a:t>:</a:t>
            </a:r>
            <a:endParaRPr sz="1200"/>
          </a:p>
        </p:txBody>
      </p:sp>
      <p:sp>
        <p:nvSpPr>
          <p:cNvPr id="135" name="Google Shape;135;p23"/>
          <p:cNvSpPr txBox="1"/>
          <p:nvPr/>
        </p:nvSpPr>
        <p:spPr>
          <a:xfrm>
            <a:off x="103925" y="2144850"/>
            <a:ext cx="43533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Copy html link into the browser</a:t>
            </a:r>
            <a:r>
              <a:rPr lang="en" sz="1200"/>
              <a:t>:</a:t>
            </a:r>
            <a:endParaRPr sz="1200"/>
          </a:p>
        </p:txBody>
      </p:sp>
      <p:sp>
        <p:nvSpPr>
          <p:cNvPr id="136" name="Google Shape;136;p23"/>
          <p:cNvSpPr txBox="1"/>
          <p:nvPr/>
        </p:nvSpPr>
        <p:spPr>
          <a:xfrm>
            <a:off x="4991600" y="1932825"/>
            <a:ext cx="4029300" cy="479100"/>
          </a:xfrm>
          <a:prstGeom prst="rect">
            <a:avLst/>
          </a:prstGeom>
          <a:solidFill>
            <a:srgbClr val="B7B7B7"/>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Click on a U.S. county on the interactive map in the upper left to display the </a:t>
            </a:r>
            <a:r>
              <a:rPr lang="en" sz="1200"/>
              <a:t>associated</a:t>
            </a:r>
            <a:r>
              <a:rPr lang="en" sz="1200"/>
              <a:t> time series data:</a:t>
            </a:r>
            <a:endParaRPr sz="1200"/>
          </a:p>
        </p:txBody>
      </p:sp>
      <p:sp>
        <p:nvSpPr>
          <p:cNvPr id="137" name="Google Shape;137;p23"/>
          <p:cNvSpPr/>
          <p:nvPr/>
        </p:nvSpPr>
        <p:spPr>
          <a:xfrm>
            <a:off x="667475" y="2024200"/>
            <a:ext cx="1614600" cy="12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5587525" y="3121275"/>
            <a:ext cx="142200" cy="1521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Design Components </a:t>
            </a:r>
            <a:r>
              <a:rPr b="1" lang="en">
                <a:solidFill>
                  <a:srgbClr val="FFFFFF"/>
                </a:solidFill>
              </a:rPr>
              <a:t>Flowchart</a:t>
            </a:r>
            <a:endParaRPr b="1">
              <a:solidFill>
                <a:srgbClr val="FFFFFF"/>
              </a:solidFill>
            </a:endParaRPr>
          </a:p>
        </p:txBody>
      </p:sp>
      <p:pic>
        <p:nvPicPr>
          <p:cNvPr id="144" name="Google Shape;144;p24"/>
          <p:cNvPicPr preferRelativeResize="0"/>
          <p:nvPr/>
        </p:nvPicPr>
        <p:blipFill>
          <a:blip r:embed="rId4">
            <a:alphaModFix/>
          </a:blip>
          <a:stretch>
            <a:fillRect/>
          </a:stretch>
        </p:blipFill>
        <p:spPr>
          <a:xfrm>
            <a:off x="152400" y="725100"/>
            <a:ext cx="8839200" cy="35980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Design Components</a:t>
            </a:r>
            <a:endParaRPr b="1">
              <a:solidFill>
                <a:srgbClr val="FFFFFF"/>
              </a:solidFill>
            </a:endParaRPr>
          </a:p>
        </p:txBody>
      </p:sp>
      <p:sp>
        <p:nvSpPr>
          <p:cNvPr id="150" name="Google Shape;150;p25"/>
          <p:cNvSpPr txBox="1"/>
          <p:nvPr>
            <p:ph idx="1" type="body"/>
          </p:nvPr>
        </p:nvSpPr>
        <p:spPr>
          <a:xfrm>
            <a:off x="424500" y="486650"/>
            <a:ext cx="8407800" cy="4431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700">
                <a:solidFill>
                  <a:srgbClr val="FFFFFF"/>
                </a:solidFill>
              </a:rPr>
              <a:t>Data Manager: </a:t>
            </a:r>
            <a:r>
              <a:rPr lang="en" sz="1700">
                <a:solidFill>
                  <a:srgbClr val="FFFFFF"/>
                </a:solidFill>
              </a:rPr>
              <a:t>Our data is stored on Github, and imported into Python modules. All data needed to be concatenated and was loaded into the python module as a Pandas Dataframe. </a:t>
            </a:r>
            <a:endParaRPr sz="1700">
              <a:solidFill>
                <a:srgbClr val="FFFFFF"/>
              </a:solidFill>
            </a:endParaRPr>
          </a:p>
          <a:p>
            <a:pPr indent="0" lvl="0" marL="0" rtl="0" algn="l">
              <a:lnSpc>
                <a:spcPct val="125000"/>
              </a:lnSpc>
              <a:spcBef>
                <a:spcPts val="1800"/>
              </a:spcBef>
              <a:spcAft>
                <a:spcPts val="0"/>
              </a:spcAft>
              <a:buClr>
                <a:schemeClr val="dk1"/>
              </a:buClr>
              <a:buSzPts val="1100"/>
              <a:buFont typeface="Arial"/>
              <a:buNone/>
            </a:pPr>
            <a:r>
              <a:rPr b="1" lang="en" sz="1700">
                <a:solidFill>
                  <a:srgbClr val="FFFFFF"/>
                </a:solidFill>
              </a:rPr>
              <a:t>Visualization Manager: </a:t>
            </a:r>
            <a:r>
              <a:rPr lang="en" sz="1700">
                <a:solidFill>
                  <a:srgbClr val="FFFFFF"/>
                </a:solidFill>
              </a:rPr>
              <a:t>The analyzed and raw time series data is presented in an interactive U.S. map using the Dash and Plotly libraries. Clicking on a U.S. county displays: 1) the correlation between respiratory deaths and air pollution since 2000 (upper right), 2) the predicted air quality index given the prior respiratory deaths and air pollution (text under interactive map), 3) the air quality index (measure of air pollution) since 2000 (lower left), and 4) the percent of respiratory deaths since 2000 (lower right) for that county.</a:t>
            </a:r>
            <a:endParaRPr sz="1700">
              <a:solidFill>
                <a:srgbClr val="FFFFFF"/>
              </a:solidFill>
            </a:endParaRPr>
          </a:p>
          <a:p>
            <a:pPr indent="0" lvl="0" marL="0" rtl="0" algn="l">
              <a:spcBef>
                <a:spcPts val="1200"/>
              </a:spcBef>
              <a:spcAft>
                <a:spcPts val="1200"/>
              </a:spcAft>
              <a:buNone/>
            </a:pPr>
            <a:r>
              <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Design Components</a:t>
            </a:r>
            <a:endParaRPr b="1">
              <a:solidFill>
                <a:srgbClr val="FFFFFF"/>
              </a:solidFill>
            </a:endParaRPr>
          </a:p>
        </p:txBody>
      </p:sp>
      <p:sp>
        <p:nvSpPr>
          <p:cNvPr id="156" name="Google Shape;156;p26"/>
          <p:cNvSpPr txBox="1"/>
          <p:nvPr>
            <p:ph idx="1" type="body"/>
          </p:nvPr>
        </p:nvSpPr>
        <p:spPr>
          <a:xfrm>
            <a:off x="424500" y="486675"/>
            <a:ext cx="8407800" cy="4431600"/>
          </a:xfrm>
          <a:prstGeom prst="rect">
            <a:avLst/>
          </a:prstGeom>
          <a:noFill/>
          <a:ln>
            <a:noFill/>
          </a:ln>
        </p:spPr>
        <p:txBody>
          <a:bodyPr anchorCtr="0" anchor="t" bIns="91425" lIns="91425" spcFirstLastPara="1" rIns="91425" wrap="square" tIns="91425">
            <a:noAutofit/>
          </a:bodyPr>
          <a:lstStyle/>
          <a:p>
            <a:pPr indent="0" lvl="0" marL="0" marR="38100" rtl="0" algn="l">
              <a:lnSpc>
                <a:spcPct val="100000"/>
              </a:lnSpc>
              <a:spcBef>
                <a:spcPts val="1800"/>
              </a:spcBef>
              <a:spcAft>
                <a:spcPts val="0"/>
              </a:spcAft>
              <a:buClr>
                <a:schemeClr val="dk1"/>
              </a:buClr>
              <a:buSzPts val="1100"/>
              <a:buFont typeface="Arial"/>
              <a:buNone/>
            </a:pPr>
            <a:r>
              <a:rPr b="1" lang="en" sz="1700">
                <a:solidFill>
                  <a:srgbClr val="FFFFFF"/>
                </a:solidFill>
              </a:rPr>
              <a:t>Website manager: </a:t>
            </a:r>
            <a:r>
              <a:rPr lang="en" sz="1700">
                <a:solidFill>
                  <a:srgbClr val="FFFFFF"/>
                </a:solidFill>
              </a:rPr>
              <a:t>we implement the Plotly and Dash python libraries to visualize the U.S. map showing the the correlations of the respiratory death rates and air pollution across counties.</a:t>
            </a:r>
            <a:endParaRPr sz="1700">
              <a:solidFill>
                <a:srgbClr val="FFFFFF"/>
              </a:solidFill>
            </a:endParaRPr>
          </a:p>
          <a:p>
            <a:pPr indent="0" lvl="0" marL="0" rtl="0" algn="l">
              <a:spcBef>
                <a:spcPts val="1200"/>
              </a:spcBef>
              <a:spcAft>
                <a:spcPts val="0"/>
              </a:spcAft>
              <a:buClr>
                <a:schemeClr val="dk1"/>
              </a:buClr>
              <a:buSzPts val="1100"/>
              <a:buFont typeface="Arial"/>
              <a:buNone/>
            </a:pPr>
            <a:r>
              <a:rPr b="1" lang="en" sz="1700">
                <a:solidFill>
                  <a:srgbClr val="FFFFFF"/>
                </a:solidFill>
              </a:rPr>
              <a:t>Mathematical model for the correlation between respiratory death rates and air pollution:</a:t>
            </a:r>
            <a:r>
              <a:rPr lang="en" sz="1700">
                <a:solidFill>
                  <a:srgbClr val="FFFFFF"/>
                </a:solidFill>
              </a:rPr>
              <a:t> The air quality index (AQI) and the respiratory death rates data for each county is first loaded into python as a pandas dataframes and then correlated using the scipy.signal.correlate() function in the scipy python package. </a:t>
            </a:r>
            <a:endParaRPr sz="1700">
              <a:solidFill>
                <a:srgbClr val="FFFFFF"/>
              </a:solidFill>
            </a:endParaRPr>
          </a:p>
          <a:p>
            <a:pPr indent="0" lvl="0" marL="0" rtl="0" algn="l">
              <a:spcBef>
                <a:spcPts val="1200"/>
              </a:spcBef>
              <a:spcAft>
                <a:spcPts val="0"/>
              </a:spcAft>
              <a:buClr>
                <a:schemeClr val="dk1"/>
              </a:buClr>
              <a:buSzPts val="1100"/>
              <a:buFont typeface="Arial"/>
              <a:buNone/>
            </a:pPr>
            <a:r>
              <a:rPr b="1" lang="en" sz="1700">
                <a:solidFill>
                  <a:schemeClr val="lt1"/>
                </a:solidFill>
              </a:rPr>
              <a:t>Sequential Keras</a:t>
            </a:r>
            <a:r>
              <a:rPr b="1" lang="en" sz="1700">
                <a:solidFill>
                  <a:schemeClr val="lt1"/>
                </a:solidFill>
              </a:rPr>
              <a:t> predictive model for predicting the future AQI.</a:t>
            </a:r>
            <a:endParaRPr sz="1700">
              <a:solidFill>
                <a:srgbClr val="FFFFFF"/>
              </a:solidFill>
            </a:endParaRPr>
          </a:p>
          <a:p>
            <a:pPr indent="0" lvl="0" marL="0" rtl="0" algn="l">
              <a:spcBef>
                <a:spcPts val="1200"/>
              </a:spcBef>
              <a:spcAft>
                <a:spcPts val="1200"/>
              </a:spcAft>
              <a:buNone/>
            </a:pPr>
            <a:r>
              <a:rPr b="1" lang="en" sz="1700">
                <a:solidFill>
                  <a:srgbClr val="FFFFFF"/>
                </a:solidFill>
              </a:rPr>
              <a:t>Interactions: </a:t>
            </a:r>
            <a:r>
              <a:rPr lang="en" sz="1700">
                <a:solidFill>
                  <a:srgbClr val="FFFFFF"/>
                </a:solidFill>
              </a:rPr>
              <a:t>the interactions are between the user and the interface, the interface and the webpage, the interface and the mathematical model, the interface and the data manager, and the model and the data manager.</a:t>
            </a:r>
            <a:endParaRPr sz="17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112625"/>
            <a:ext cx="8520600" cy="50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Repo Structure</a:t>
            </a:r>
            <a:endParaRPr/>
          </a:p>
        </p:txBody>
      </p:sp>
      <p:pic>
        <p:nvPicPr>
          <p:cNvPr id="162" name="Google Shape;162;p27"/>
          <p:cNvPicPr preferRelativeResize="0"/>
          <p:nvPr/>
        </p:nvPicPr>
        <p:blipFill>
          <a:blip r:embed="rId4">
            <a:alphaModFix/>
          </a:blip>
          <a:stretch>
            <a:fillRect/>
          </a:stretch>
        </p:blipFill>
        <p:spPr>
          <a:xfrm>
            <a:off x="4148049" y="0"/>
            <a:ext cx="499594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0"/>
            <a:ext cx="8520600" cy="5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Future Work</a:t>
            </a:r>
            <a:endParaRPr b="1"/>
          </a:p>
        </p:txBody>
      </p:sp>
      <p:sp>
        <p:nvSpPr>
          <p:cNvPr id="168" name="Google Shape;168;p28"/>
          <p:cNvSpPr txBox="1"/>
          <p:nvPr>
            <p:ph idx="1" type="body"/>
          </p:nvPr>
        </p:nvSpPr>
        <p:spPr>
          <a:xfrm>
            <a:off x="150175" y="500600"/>
            <a:ext cx="8993700" cy="3266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000000"/>
                </a:solidFill>
              </a:rPr>
              <a:t>Lessons learned: </a:t>
            </a:r>
            <a:endParaRPr b="1" sz="1600">
              <a:solidFill>
                <a:srgbClr val="000000"/>
              </a:solidFill>
            </a:endParaRPr>
          </a:p>
          <a:p>
            <a:pPr indent="-330200" lvl="0" marL="457200" rtl="0" algn="l">
              <a:spcBef>
                <a:spcPts val="1600"/>
              </a:spcBef>
              <a:spcAft>
                <a:spcPts val="0"/>
              </a:spcAft>
              <a:buClr>
                <a:srgbClr val="000000"/>
              </a:buClr>
              <a:buSzPts val="1600"/>
              <a:buChar char="-"/>
            </a:pPr>
            <a:r>
              <a:rPr b="1" lang="en" sz="1600">
                <a:solidFill>
                  <a:srgbClr val="000000"/>
                </a:solidFill>
              </a:rPr>
              <a:t>Write your tests earlier and make sure they pass continuous integration, and not just locally</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Setup Github repo with the correct structure from the beginning</a:t>
            </a:r>
            <a:endParaRPr b="1" sz="1600">
              <a:solidFill>
                <a:srgbClr val="000000"/>
              </a:solidFill>
            </a:endParaRPr>
          </a:p>
          <a:p>
            <a:pPr indent="-330200" lvl="0" marL="457200" rtl="0" algn="l">
              <a:spcBef>
                <a:spcPts val="0"/>
              </a:spcBef>
              <a:spcAft>
                <a:spcPts val="0"/>
              </a:spcAft>
              <a:buClr>
                <a:srgbClr val="000000"/>
              </a:buClr>
              <a:buSzPts val="1600"/>
              <a:buChar char="-"/>
            </a:pPr>
            <a:r>
              <a:rPr b="1" lang="en" sz="1600">
                <a:solidFill>
                  <a:srgbClr val="000000"/>
                </a:solidFill>
              </a:rPr>
              <a:t>Write code in accordance to pylint requirements from the start</a:t>
            </a:r>
            <a:endParaRPr b="1" sz="1600">
              <a:solidFill>
                <a:srgbClr val="000000"/>
              </a:solidFill>
            </a:endParaRPr>
          </a:p>
          <a:p>
            <a:pPr indent="0" lvl="0" marL="0" rtl="0" algn="l">
              <a:spcBef>
                <a:spcPts val="1600"/>
              </a:spcBef>
              <a:spcAft>
                <a:spcPts val="0"/>
              </a:spcAft>
              <a:buNone/>
            </a:pPr>
            <a:r>
              <a:rPr b="1" lang="en" sz="1600">
                <a:solidFill>
                  <a:srgbClr val="000000"/>
                </a:solidFill>
              </a:rPr>
              <a:t>Future work:</a:t>
            </a:r>
            <a:endParaRPr b="1" sz="1600">
              <a:solidFill>
                <a:srgbClr val="000000"/>
              </a:solidFill>
            </a:endParaRPr>
          </a:p>
          <a:p>
            <a:pPr indent="-330200" lvl="0" marL="457200" rtl="0" algn="l">
              <a:spcBef>
                <a:spcPts val="1600"/>
              </a:spcBef>
              <a:spcAft>
                <a:spcPts val="0"/>
              </a:spcAft>
              <a:buClr>
                <a:schemeClr val="dk1"/>
              </a:buClr>
              <a:buSzPts val="1600"/>
              <a:buChar char="-"/>
            </a:pPr>
            <a:r>
              <a:rPr b="1" lang="en" sz="1600">
                <a:solidFill>
                  <a:schemeClr val="dk1"/>
                </a:solidFill>
              </a:rPr>
              <a:t>Update the model with new air pollution data once the EPA publishes it</a:t>
            </a:r>
            <a:endParaRPr b="1"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Explore more correlations between death rates and air pollution </a:t>
            </a:r>
            <a:endParaRPr b="1" sz="1600">
              <a:solidFill>
                <a:schemeClr val="dk1"/>
              </a:solidFill>
            </a:endParaRPr>
          </a:p>
          <a:p>
            <a:pPr indent="-330200" lvl="1" marL="914400" rtl="0" algn="l">
              <a:spcBef>
                <a:spcPts val="0"/>
              </a:spcBef>
              <a:spcAft>
                <a:spcPts val="0"/>
              </a:spcAft>
              <a:buClr>
                <a:schemeClr val="dk1"/>
              </a:buClr>
              <a:buSzPts val="1600"/>
              <a:buChar char="-"/>
            </a:pPr>
            <a:r>
              <a:rPr b="1" lang="en" sz="1600">
                <a:solidFill>
                  <a:schemeClr val="dk1"/>
                </a:solidFill>
              </a:rPr>
              <a:t>Ex: monthly as opposed to yearly; past air pollution and current death rates</a:t>
            </a:r>
            <a:endParaRPr b="1" sz="16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29"/>
          <p:cNvSpPr txBox="1"/>
          <p:nvPr/>
        </p:nvSpPr>
        <p:spPr>
          <a:xfrm>
            <a:off x="800925" y="625725"/>
            <a:ext cx="6482700" cy="16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a:t>
            </a:r>
            <a:r>
              <a:rPr lang="en" sz="3600"/>
              <a:t> </a:t>
            </a:r>
            <a:r>
              <a:rPr lang="en" sz="3600"/>
              <a:t>Thank You! </a:t>
            </a:r>
            <a:endParaRPr sz="3600"/>
          </a:p>
          <a:p>
            <a:pPr indent="0" lvl="0" marL="0" rtl="0" algn="l">
              <a:spcBef>
                <a:spcPts val="0"/>
              </a:spcBef>
              <a:spcAft>
                <a:spcPts val="0"/>
              </a:spcAft>
              <a:buNone/>
            </a:pPr>
            <a:r>
              <a:t/>
            </a:r>
            <a:endParaRPr sz="3600">
              <a:solidFill>
                <a:srgbClr val="FFFFFF"/>
              </a:solidFill>
            </a:endParaRPr>
          </a:p>
          <a:p>
            <a:pPr indent="457200" lvl="0" marL="1828800" rtl="0" algn="l">
              <a:spcBef>
                <a:spcPts val="0"/>
              </a:spcBef>
              <a:spcAft>
                <a:spcPts val="0"/>
              </a:spcAft>
              <a:buNone/>
            </a:pPr>
            <a:r>
              <a:rPr lang="en" sz="3600"/>
              <a:t> Question?</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362925" y="150175"/>
            <a:ext cx="7896600" cy="6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Presentation Outline</a:t>
            </a:r>
            <a:endParaRPr b="1" sz="3600"/>
          </a:p>
        </p:txBody>
      </p:sp>
      <p:sp>
        <p:nvSpPr>
          <p:cNvPr id="61" name="Google Shape;61;p14"/>
          <p:cNvSpPr txBox="1"/>
          <p:nvPr/>
        </p:nvSpPr>
        <p:spPr>
          <a:xfrm>
            <a:off x="543375" y="813450"/>
            <a:ext cx="7896600" cy="30252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Problem Statement</a:t>
            </a:r>
            <a:endParaRPr sz="2400"/>
          </a:p>
          <a:p>
            <a:pPr indent="-381000" lvl="0" marL="457200" rtl="0" algn="l">
              <a:lnSpc>
                <a:spcPct val="150000"/>
              </a:lnSpc>
              <a:spcBef>
                <a:spcPts val="0"/>
              </a:spcBef>
              <a:spcAft>
                <a:spcPts val="0"/>
              </a:spcAft>
              <a:buSzPts val="2400"/>
              <a:buChar char="●"/>
            </a:pPr>
            <a:r>
              <a:rPr lang="en" sz="2400">
                <a:solidFill>
                  <a:schemeClr val="dk1"/>
                </a:solidFill>
              </a:rPr>
              <a:t>Data Overview</a:t>
            </a:r>
            <a:endParaRPr sz="2400"/>
          </a:p>
          <a:p>
            <a:pPr indent="-381000" lvl="0" marL="457200" rtl="0" algn="l">
              <a:lnSpc>
                <a:spcPct val="150000"/>
              </a:lnSpc>
              <a:spcBef>
                <a:spcPts val="0"/>
              </a:spcBef>
              <a:spcAft>
                <a:spcPts val="0"/>
              </a:spcAft>
              <a:buSzPts val="2400"/>
              <a:buChar char="●"/>
            </a:pPr>
            <a:r>
              <a:rPr lang="en" sz="2400"/>
              <a:t>Use Cases</a:t>
            </a:r>
            <a:endParaRPr sz="2400"/>
          </a:p>
          <a:p>
            <a:pPr indent="-381000" lvl="0" marL="457200" rtl="0" algn="l">
              <a:lnSpc>
                <a:spcPct val="150000"/>
              </a:lnSpc>
              <a:spcBef>
                <a:spcPts val="0"/>
              </a:spcBef>
              <a:spcAft>
                <a:spcPts val="0"/>
              </a:spcAft>
              <a:buSzPts val="2400"/>
              <a:buChar char="●"/>
            </a:pPr>
            <a:r>
              <a:rPr lang="en" sz="2400"/>
              <a:t>Demo of Map</a:t>
            </a:r>
            <a:endParaRPr sz="2400"/>
          </a:p>
          <a:p>
            <a:pPr indent="-381000" lvl="0" marL="457200" rtl="0" algn="l">
              <a:lnSpc>
                <a:spcPct val="150000"/>
              </a:lnSpc>
              <a:spcBef>
                <a:spcPts val="0"/>
              </a:spcBef>
              <a:spcAft>
                <a:spcPts val="0"/>
              </a:spcAft>
              <a:buSzPts val="2400"/>
              <a:buChar char="●"/>
            </a:pPr>
            <a:r>
              <a:rPr lang="en" sz="2400"/>
              <a:t>Design Components</a:t>
            </a:r>
            <a:endParaRPr sz="2400"/>
          </a:p>
          <a:p>
            <a:pPr indent="-381000" lvl="0" marL="457200" rtl="0" algn="l">
              <a:lnSpc>
                <a:spcPct val="150000"/>
              </a:lnSpc>
              <a:spcBef>
                <a:spcPts val="0"/>
              </a:spcBef>
              <a:spcAft>
                <a:spcPts val="0"/>
              </a:spcAft>
              <a:buSzPts val="2400"/>
              <a:buChar char="●"/>
            </a:pPr>
            <a:r>
              <a:rPr lang="en" sz="2400"/>
              <a:t>Github Repo Structure</a:t>
            </a:r>
            <a:endParaRPr sz="2400"/>
          </a:p>
          <a:p>
            <a:pPr indent="0" lvl="0" marL="457200" rtl="0" algn="l">
              <a:spcBef>
                <a:spcPts val="0"/>
              </a:spcBef>
              <a:spcAft>
                <a:spcPts val="0"/>
              </a:spcAft>
              <a:buNone/>
            </a:pPr>
            <a:r>
              <a:t/>
            </a:r>
            <a:endParaRPr sz="3000"/>
          </a:p>
          <a:p>
            <a:pPr indent="0" lvl="0" marL="457200" rtl="0" algn="l">
              <a:spcBef>
                <a:spcPts val="0"/>
              </a:spcBef>
              <a:spcAft>
                <a:spcPts val="0"/>
              </a:spcAft>
              <a:buNone/>
            </a:pPr>
            <a:r>
              <a:rPr lang="en" sz="3000"/>
              <a:t>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nvSpPr>
        <p:spPr>
          <a:xfrm>
            <a:off x="187725" y="250300"/>
            <a:ext cx="8497500" cy="81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Problem Statement</a:t>
            </a:r>
            <a:endParaRPr b="1" sz="3600"/>
          </a:p>
        </p:txBody>
      </p:sp>
      <p:sp>
        <p:nvSpPr>
          <p:cNvPr id="67" name="Google Shape;67;p15"/>
          <p:cNvSpPr txBox="1"/>
          <p:nvPr/>
        </p:nvSpPr>
        <p:spPr>
          <a:xfrm>
            <a:off x="312875" y="1120850"/>
            <a:ext cx="8760300" cy="37725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Char char="●"/>
            </a:pPr>
            <a:r>
              <a:rPr lang="en" sz="2400"/>
              <a:t>Air pollution is an increasing concern across the globe as it has been linked to the development of respiratory illnesses, including asthma, cancer, and others</a:t>
            </a:r>
            <a:endParaRPr sz="2400"/>
          </a:p>
          <a:p>
            <a:pPr indent="-381000" lvl="0" marL="457200" rtl="0" algn="l">
              <a:lnSpc>
                <a:spcPct val="150000"/>
              </a:lnSpc>
              <a:spcBef>
                <a:spcPts val="0"/>
              </a:spcBef>
              <a:spcAft>
                <a:spcPts val="0"/>
              </a:spcAft>
              <a:buSzPts val="2400"/>
              <a:buChar char="●"/>
            </a:pPr>
            <a:r>
              <a:rPr lang="en" sz="2400"/>
              <a:t>An interactive platform for the public to visualize and predict the relationship between geographic respiratory death rates in the United States and air pollution does not exist.</a:t>
            </a:r>
            <a:endParaRPr sz="2400"/>
          </a:p>
          <a:p>
            <a:pPr indent="0" lvl="0" marL="457200" rtl="0" algn="l">
              <a:lnSpc>
                <a:spcPct val="115000"/>
              </a:lnSpc>
              <a:spcBef>
                <a:spcPts val="2200"/>
              </a:spcBef>
              <a:spcAft>
                <a:spcPts val="2200"/>
              </a:spcAft>
              <a:buNone/>
            </a:pPr>
            <a:r>
              <a:t/>
            </a:r>
            <a:endParaRPr sz="2400">
              <a:solidFill>
                <a:srgbClr val="11111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6"/>
          <p:cNvSpPr txBox="1"/>
          <p:nvPr/>
        </p:nvSpPr>
        <p:spPr>
          <a:xfrm>
            <a:off x="200225" y="187725"/>
            <a:ext cx="87603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Our Aim </a:t>
            </a:r>
            <a:endParaRPr b="1" sz="3600"/>
          </a:p>
        </p:txBody>
      </p:sp>
      <p:sp>
        <p:nvSpPr>
          <p:cNvPr id="73" name="Google Shape;73;p16"/>
          <p:cNvSpPr txBox="1"/>
          <p:nvPr/>
        </p:nvSpPr>
        <p:spPr>
          <a:xfrm>
            <a:off x="250300" y="988650"/>
            <a:ext cx="8597700" cy="399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111111"/>
                </a:solidFill>
              </a:rPr>
              <a:t>We aim to develop such a tool in order to illustrate: </a:t>
            </a:r>
            <a:endParaRPr sz="2400">
              <a:solidFill>
                <a:srgbClr val="111111"/>
              </a:solidFill>
            </a:endParaRPr>
          </a:p>
          <a:p>
            <a:pPr indent="0" lvl="0" marL="1371600" rtl="0" algn="l">
              <a:lnSpc>
                <a:spcPct val="115000"/>
              </a:lnSpc>
              <a:spcBef>
                <a:spcPts val="2200"/>
              </a:spcBef>
              <a:spcAft>
                <a:spcPts val="2200"/>
              </a:spcAft>
              <a:buNone/>
            </a:pPr>
            <a:r>
              <a:t/>
            </a:r>
            <a:endParaRPr sz="2400"/>
          </a:p>
        </p:txBody>
      </p:sp>
      <p:sp>
        <p:nvSpPr>
          <p:cNvPr id="74" name="Google Shape;74;p16"/>
          <p:cNvSpPr txBox="1"/>
          <p:nvPr/>
        </p:nvSpPr>
        <p:spPr>
          <a:xfrm>
            <a:off x="464158" y="1709025"/>
            <a:ext cx="8009400" cy="2991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111111"/>
              </a:buClr>
              <a:buSzPts val="2400"/>
              <a:buChar char="●"/>
            </a:pPr>
            <a:r>
              <a:rPr lang="en" sz="2400">
                <a:solidFill>
                  <a:srgbClr val="111111"/>
                </a:solidFill>
              </a:rPr>
              <a:t>How the air quality index (AQI) correlates with geographic respiratory death rates in the United States</a:t>
            </a:r>
            <a:endParaRPr sz="2400">
              <a:solidFill>
                <a:srgbClr val="111111"/>
              </a:solidFill>
            </a:endParaRPr>
          </a:p>
          <a:p>
            <a:pPr indent="-381000" lvl="0" marL="457200" rtl="0" algn="l">
              <a:lnSpc>
                <a:spcPct val="115000"/>
              </a:lnSpc>
              <a:spcBef>
                <a:spcPts val="0"/>
              </a:spcBef>
              <a:spcAft>
                <a:spcPts val="0"/>
              </a:spcAft>
              <a:buClr>
                <a:srgbClr val="111111"/>
              </a:buClr>
              <a:buSzPts val="2400"/>
              <a:buChar char="●"/>
            </a:pPr>
            <a:r>
              <a:rPr lang="en" sz="2400">
                <a:solidFill>
                  <a:srgbClr val="111111"/>
                </a:solidFill>
              </a:rPr>
              <a:t>If we could predict respiratory death rates given prior and current pollution levels. </a:t>
            </a:r>
            <a:endParaRPr sz="2400">
              <a:solidFill>
                <a:schemeClr val="dk1"/>
              </a:solidFill>
            </a:endParaRPr>
          </a:p>
          <a:p>
            <a:pPr indent="0" lvl="0" marL="0" rtl="0" algn="l">
              <a:spcBef>
                <a:spcPts val="2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nvSpPr>
        <p:spPr>
          <a:xfrm>
            <a:off x="87593" y="175200"/>
            <a:ext cx="70458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Data Overview</a:t>
            </a:r>
            <a:endParaRPr b="1" sz="3600">
              <a:solidFill>
                <a:srgbClr val="FFFFFF"/>
              </a:solidFill>
            </a:endParaRPr>
          </a:p>
        </p:txBody>
      </p:sp>
      <p:sp>
        <p:nvSpPr>
          <p:cNvPr id="80" name="Google Shape;80;p17"/>
          <p:cNvSpPr txBox="1"/>
          <p:nvPr/>
        </p:nvSpPr>
        <p:spPr>
          <a:xfrm>
            <a:off x="-312888" y="938600"/>
            <a:ext cx="9736500" cy="3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endParaRPr>
          </a:p>
          <a:p>
            <a:pPr indent="-381000" lvl="0" marL="914400" rtl="0" algn="l">
              <a:spcBef>
                <a:spcPts val="0"/>
              </a:spcBef>
              <a:spcAft>
                <a:spcPts val="0"/>
              </a:spcAft>
              <a:buClr>
                <a:srgbClr val="FFFFFF"/>
              </a:buClr>
              <a:buSzPts val="2400"/>
              <a:buChar char="●"/>
            </a:pPr>
            <a:r>
              <a:rPr lang="en" sz="2400">
                <a:solidFill>
                  <a:srgbClr val="FFFFFF"/>
                </a:solidFill>
              </a:rPr>
              <a:t>United State </a:t>
            </a:r>
            <a:r>
              <a:rPr lang="en" sz="2400">
                <a:solidFill>
                  <a:srgbClr val="FFFFFF"/>
                </a:solidFill>
              </a:rPr>
              <a:t>Environmental</a:t>
            </a:r>
            <a:r>
              <a:rPr lang="en" sz="2400">
                <a:solidFill>
                  <a:srgbClr val="FFFFFF"/>
                </a:solidFill>
              </a:rPr>
              <a:t> Protection Agency (Air Pollution)</a:t>
            </a:r>
            <a:endParaRPr sz="2400">
              <a:solidFill>
                <a:srgbClr val="FFFFFF"/>
              </a:solidFill>
            </a:endParaRPr>
          </a:p>
          <a:p>
            <a:pPr indent="0" lvl="0" marL="914400" rtl="0" algn="l">
              <a:spcBef>
                <a:spcPts val="0"/>
              </a:spcBef>
              <a:spcAft>
                <a:spcPts val="0"/>
              </a:spcAft>
              <a:buNone/>
            </a:pPr>
            <a:r>
              <a:rPr lang="en" sz="1800" u="sng">
                <a:solidFill>
                  <a:srgbClr val="FFFFFF"/>
                </a:solidFill>
                <a:hlinkClick r:id="rId4"/>
              </a:rPr>
              <a:t>https://aqs.epa.gov/aqsweb/airdata/download_files.html#AQI</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81000" lvl="0" marL="914400" rtl="0" algn="l">
              <a:spcBef>
                <a:spcPts val="0"/>
              </a:spcBef>
              <a:spcAft>
                <a:spcPts val="0"/>
              </a:spcAft>
              <a:buClr>
                <a:srgbClr val="FFFFFF"/>
              </a:buClr>
              <a:buSzPts val="2400"/>
              <a:buChar char="●"/>
            </a:pPr>
            <a:r>
              <a:rPr lang="en" sz="2400">
                <a:solidFill>
                  <a:srgbClr val="FFFFFF"/>
                </a:solidFill>
              </a:rPr>
              <a:t>Centers for Disease and Control for Prevention (Death Rate)</a:t>
            </a:r>
            <a:endParaRPr sz="2400">
              <a:solidFill>
                <a:srgbClr val="FFFFFF"/>
              </a:solidFill>
            </a:endParaRPr>
          </a:p>
          <a:p>
            <a:pPr indent="0" lvl="0" marL="914400" rtl="0" algn="l">
              <a:spcBef>
                <a:spcPts val="0"/>
              </a:spcBef>
              <a:spcAft>
                <a:spcPts val="0"/>
              </a:spcAft>
              <a:buNone/>
            </a:pPr>
            <a:r>
              <a:rPr lang="en" sz="1800" u="sng">
                <a:solidFill>
                  <a:srgbClr val="FFFFFF"/>
                </a:solidFill>
                <a:hlinkClick r:id="rId5"/>
              </a:rPr>
              <a:t>https://www.nber.org/data/vital-statistics-mortality-data-multiple-cause-of-death.html</a:t>
            </a:r>
            <a:endParaRPr sz="1800">
              <a:solidFill>
                <a:srgbClr val="FFFFFF"/>
              </a:solidFill>
            </a:endParaRPr>
          </a:p>
          <a:p>
            <a:pPr indent="0" lvl="0" marL="0" rtl="0" algn="l">
              <a:spcBef>
                <a:spcPts val="0"/>
              </a:spcBef>
              <a:spcAft>
                <a:spcPts val="0"/>
              </a:spcAft>
              <a:buNone/>
            </a:pPr>
            <a:r>
              <a:t/>
            </a:r>
            <a:endParaRPr sz="2400"/>
          </a:p>
          <a:p>
            <a:pPr indent="0" lvl="0" marL="45720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nvSpPr>
        <p:spPr>
          <a:xfrm>
            <a:off x="162696" y="150175"/>
            <a:ext cx="87603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Data Overview</a:t>
            </a:r>
            <a:endParaRPr b="1" sz="3600">
              <a:solidFill>
                <a:srgbClr val="FFFFFF"/>
              </a:solidFill>
            </a:endParaRPr>
          </a:p>
        </p:txBody>
      </p:sp>
      <p:cxnSp>
        <p:nvCxnSpPr>
          <p:cNvPr id="86" name="Google Shape;86;p18"/>
          <p:cNvCxnSpPr>
            <a:stCxn id="87" idx="2"/>
            <a:endCxn id="88" idx="1"/>
          </p:cNvCxnSpPr>
          <p:nvPr/>
        </p:nvCxnSpPr>
        <p:spPr>
          <a:xfrm>
            <a:off x="1354114" y="2784498"/>
            <a:ext cx="609600" cy="923700"/>
          </a:xfrm>
          <a:prstGeom prst="bentConnector3">
            <a:avLst>
              <a:gd fmla="val 50000" name="adj1"/>
            </a:avLst>
          </a:prstGeom>
          <a:noFill/>
          <a:ln cap="flat" cmpd="sng" w="19050">
            <a:solidFill>
              <a:srgbClr val="FFFFFF"/>
            </a:solidFill>
            <a:prstDash val="solid"/>
            <a:round/>
            <a:headEnd len="sm" w="sm" type="none"/>
            <a:tailEnd len="sm" w="sm" type="none"/>
          </a:ln>
        </p:spPr>
      </p:cxnSp>
      <p:cxnSp>
        <p:nvCxnSpPr>
          <p:cNvPr id="89" name="Google Shape;89;p18"/>
          <p:cNvCxnSpPr>
            <a:stCxn id="87" idx="2"/>
            <a:endCxn id="90" idx="1"/>
          </p:cNvCxnSpPr>
          <p:nvPr/>
        </p:nvCxnSpPr>
        <p:spPr>
          <a:xfrm flipH="1" rot="10800000">
            <a:off x="1354114" y="1835298"/>
            <a:ext cx="571500" cy="949200"/>
          </a:xfrm>
          <a:prstGeom prst="bentConnector3">
            <a:avLst>
              <a:gd fmla="val 50000" name="adj1"/>
            </a:avLst>
          </a:prstGeom>
          <a:noFill/>
          <a:ln cap="flat" cmpd="sng" w="19050">
            <a:solidFill>
              <a:srgbClr val="FFFFFF"/>
            </a:solidFill>
            <a:prstDash val="solid"/>
            <a:round/>
            <a:headEnd len="sm" w="sm" type="none"/>
            <a:tailEnd len="sm" w="sm" type="none"/>
          </a:ln>
        </p:spPr>
      </p:cxnSp>
      <p:sp>
        <p:nvSpPr>
          <p:cNvPr id="87" name="Google Shape;87;p18"/>
          <p:cNvSpPr/>
          <p:nvPr/>
        </p:nvSpPr>
        <p:spPr>
          <a:xfrm rot="-5400000">
            <a:off x="-529136" y="2521848"/>
            <a:ext cx="3241200" cy="525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Roboto"/>
                <a:ea typeface="Roboto"/>
                <a:cs typeface="Roboto"/>
                <a:sym typeface="Roboto"/>
              </a:rPr>
              <a:t>Dataset</a:t>
            </a:r>
            <a:endParaRPr b="1" sz="2400">
              <a:solidFill>
                <a:srgbClr val="FFFFFF"/>
              </a:solidFill>
              <a:latin typeface="Roboto"/>
              <a:ea typeface="Roboto"/>
              <a:cs typeface="Roboto"/>
              <a:sym typeface="Roboto"/>
            </a:endParaRPr>
          </a:p>
        </p:txBody>
      </p:sp>
      <p:sp>
        <p:nvSpPr>
          <p:cNvPr id="90" name="Google Shape;90;p18"/>
          <p:cNvSpPr/>
          <p:nvPr/>
        </p:nvSpPr>
        <p:spPr>
          <a:xfrm>
            <a:off x="1925612" y="1519126"/>
            <a:ext cx="2020500" cy="6321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Roboto"/>
                <a:ea typeface="Roboto"/>
                <a:cs typeface="Roboto"/>
                <a:sym typeface="Roboto"/>
              </a:rPr>
              <a:t>     Air Pollution         </a:t>
            </a:r>
            <a:endParaRPr b="1" sz="1800">
              <a:solidFill>
                <a:srgbClr val="FFFFFF"/>
              </a:solidFill>
              <a:latin typeface="Roboto"/>
              <a:ea typeface="Roboto"/>
              <a:cs typeface="Roboto"/>
              <a:sym typeface="Roboto"/>
            </a:endParaRPr>
          </a:p>
          <a:p>
            <a:pPr indent="0" lvl="0" marL="0" rtl="0" algn="l">
              <a:spcBef>
                <a:spcPts val="0"/>
              </a:spcBef>
              <a:spcAft>
                <a:spcPts val="0"/>
              </a:spcAft>
              <a:buNone/>
            </a:pPr>
            <a:r>
              <a:rPr b="1" lang="en" sz="1800">
                <a:solidFill>
                  <a:srgbClr val="FFFFFF"/>
                </a:solidFill>
                <a:latin typeface="Roboto"/>
                <a:ea typeface="Roboto"/>
                <a:cs typeface="Roboto"/>
                <a:sym typeface="Roboto"/>
              </a:rPr>
              <a:t>         Dataset</a:t>
            </a:r>
            <a:endParaRPr b="1" sz="1800">
              <a:solidFill>
                <a:srgbClr val="FFFFFF"/>
              </a:solidFill>
              <a:latin typeface="Roboto"/>
              <a:ea typeface="Roboto"/>
              <a:cs typeface="Roboto"/>
              <a:sym typeface="Roboto"/>
            </a:endParaRPr>
          </a:p>
        </p:txBody>
      </p:sp>
      <p:sp>
        <p:nvSpPr>
          <p:cNvPr id="88" name="Google Shape;88;p18"/>
          <p:cNvSpPr/>
          <p:nvPr/>
        </p:nvSpPr>
        <p:spPr>
          <a:xfrm>
            <a:off x="1963714" y="3445522"/>
            <a:ext cx="2020500" cy="5253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Death Rate Dataset</a:t>
            </a:r>
            <a:endParaRPr b="1" sz="1800">
              <a:solidFill>
                <a:srgbClr val="FFFFFF"/>
              </a:solidFill>
              <a:latin typeface="Roboto"/>
              <a:ea typeface="Roboto"/>
              <a:cs typeface="Roboto"/>
              <a:sym typeface="Roboto"/>
            </a:endParaRPr>
          </a:p>
        </p:txBody>
      </p:sp>
      <p:sp>
        <p:nvSpPr>
          <p:cNvPr id="91" name="Google Shape;91;p18"/>
          <p:cNvSpPr/>
          <p:nvPr/>
        </p:nvSpPr>
        <p:spPr>
          <a:xfrm>
            <a:off x="4517600" y="331575"/>
            <a:ext cx="3041100" cy="9492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rgbClr val="FFFFFF"/>
              </a:buClr>
              <a:buSzPts val="1600"/>
              <a:buFont typeface="Roboto"/>
              <a:buChar char="●"/>
            </a:pPr>
            <a:r>
              <a:rPr b="1" lang="en" sz="1600">
                <a:solidFill>
                  <a:srgbClr val="FFFFFF"/>
                </a:solidFill>
                <a:latin typeface="Roboto"/>
                <a:ea typeface="Roboto"/>
                <a:cs typeface="Roboto"/>
                <a:sym typeface="Roboto"/>
              </a:rPr>
              <a:t>~ 5M rows</a:t>
            </a:r>
            <a:endParaRPr b="1"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b="1" lang="en" sz="1600">
                <a:solidFill>
                  <a:srgbClr val="FFFFFF"/>
                </a:solidFill>
                <a:latin typeface="Roboto"/>
                <a:ea typeface="Roboto"/>
                <a:cs typeface="Roboto"/>
                <a:sym typeface="Roboto"/>
              </a:rPr>
              <a:t>From 2000-2017</a:t>
            </a:r>
            <a:endParaRPr b="1" sz="1600">
              <a:solidFill>
                <a:srgbClr val="FFFFFF"/>
              </a:solidFill>
              <a:latin typeface="Roboto"/>
              <a:ea typeface="Roboto"/>
              <a:cs typeface="Roboto"/>
              <a:sym typeface="Roboto"/>
            </a:endParaRPr>
          </a:p>
        </p:txBody>
      </p:sp>
      <p:sp>
        <p:nvSpPr>
          <p:cNvPr id="92" name="Google Shape;92;p18"/>
          <p:cNvSpPr/>
          <p:nvPr/>
        </p:nvSpPr>
        <p:spPr>
          <a:xfrm>
            <a:off x="4548812" y="1542600"/>
            <a:ext cx="3153900" cy="11700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rgbClr val="FFFFFF"/>
              </a:buClr>
              <a:buSzPts val="1600"/>
              <a:buFont typeface="Roboto"/>
              <a:buChar char="●"/>
            </a:pPr>
            <a:r>
              <a:rPr b="1" lang="en" sz="1600">
                <a:solidFill>
                  <a:srgbClr val="FFFFFF"/>
                </a:solidFill>
                <a:latin typeface="Roboto"/>
                <a:ea typeface="Roboto"/>
                <a:cs typeface="Roboto"/>
                <a:sym typeface="Roboto"/>
              </a:rPr>
              <a:t>Air Quality Index</a:t>
            </a:r>
            <a:endParaRPr b="1"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b="1" lang="en" sz="1600">
                <a:solidFill>
                  <a:srgbClr val="FFFFFF"/>
                </a:solidFill>
                <a:latin typeface="Roboto"/>
                <a:ea typeface="Roboto"/>
                <a:cs typeface="Roboto"/>
                <a:sym typeface="Roboto"/>
              </a:rPr>
              <a:t>State Name</a:t>
            </a:r>
            <a:endParaRPr b="1"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b="1" lang="en" sz="1600">
                <a:solidFill>
                  <a:srgbClr val="FFFFFF"/>
                </a:solidFill>
                <a:latin typeface="Roboto"/>
                <a:ea typeface="Roboto"/>
                <a:cs typeface="Roboto"/>
                <a:sym typeface="Roboto"/>
              </a:rPr>
              <a:t>County Name</a:t>
            </a:r>
            <a:endParaRPr b="1" sz="1600">
              <a:solidFill>
                <a:srgbClr val="FFFFFF"/>
              </a:solidFill>
              <a:latin typeface="Roboto"/>
              <a:ea typeface="Roboto"/>
              <a:cs typeface="Roboto"/>
              <a:sym typeface="Roboto"/>
            </a:endParaRPr>
          </a:p>
          <a:p>
            <a:pPr indent="-330200" lvl="0" marL="457200" rtl="0" algn="l">
              <a:spcBef>
                <a:spcPts val="0"/>
              </a:spcBef>
              <a:spcAft>
                <a:spcPts val="0"/>
              </a:spcAft>
              <a:buClr>
                <a:srgbClr val="FFFFFF"/>
              </a:buClr>
              <a:buSzPts val="1600"/>
              <a:buFont typeface="Roboto"/>
              <a:buChar char="●"/>
            </a:pPr>
            <a:r>
              <a:rPr b="1" lang="en" sz="1600">
                <a:solidFill>
                  <a:srgbClr val="FFFFFF"/>
                </a:solidFill>
                <a:latin typeface="Roboto"/>
                <a:ea typeface="Roboto"/>
                <a:cs typeface="Roboto"/>
                <a:sym typeface="Roboto"/>
              </a:rPr>
              <a:t>Date + Time</a:t>
            </a:r>
            <a:endParaRPr b="1" sz="1600">
              <a:solidFill>
                <a:srgbClr val="FFFFFF"/>
              </a:solidFill>
              <a:latin typeface="Roboto"/>
              <a:ea typeface="Roboto"/>
              <a:cs typeface="Roboto"/>
              <a:sym typeface="Roboto"/>
            </a:endParaRPr>
          </a:p>
        </p:txBody>
      </p:sp>
      <p:sp>
        <p:nvSpPr>
          <p:cNvPr id="93" name="Google Shape;93;p18"/>
          <p:cNvSpPr/>
          <p:nvPr/>
        </p:nvSpPr>
        <p:spPr>
          <a:xfrm>
            <a:off x="4517612" y="2974425"/>
            <a:ext cx="3216300" cy="7338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rgbClr val="FFFFFF"/>
              </a:buClr>
              <a:buSzPts val="1800"/>
              <a:buFont typeface="Roboto"/>
              <a:buChar char="●"/>
            </a:pPr>
            <a:r>
              <a:rPr b="1" lang="en" sz="1800">
                <a:solidFill>
                  <a:srgbClr val="FFFFFF"/>
                </a:solidFill>
                <a:latin typeface="Roboto"/>
                <a:ea typeface="Roboto"/>
                <a:cs typeface="Roboto"/>
                <a:sym typeface="Roboto"/>
              </a:rPr>
              <a:t>From 2000 - 2017</a:t>
            </a:r>
            <a:endParaRPr b="1" sz="1800">
              <a:solidFill>
                <a:srgbClr val="FFFFFF"/>
              </a:solidFill>
              <a:latin typeface="Roboto"/>
              <a:ea typeface="Roboto"/>
              <a:cs typeface="Roboto"/>
              <a:sym typeface="Roboto"/>
            </a:endParaRPr>
          </a:p>
          <a:p>
            <a:pPr indent="-342900" lvl="0" marL="457200" rtl="0" algn="l">
              <a:spcBef>
                <a:spcPts val="0"/>
              </a:spcBef>
              <a:spcAft>
                <a:spcPts val="0"/>
              </a:spcAft>
              <a:buClr>
                <a:srgbClr val="FFFFFF"/>
              </a:buClr>
              <a:buSzPts val="1800"/>
              <a:buFont typeface="Roboto"/>
              <a:buChar char="●"/>
            </a:pPr>
            <a:r>
              <a:rPr b="1" lang="en" sz="1800">
                <a:solidFill>
                  <a:srgbClr val="FFFFFF"/>
                </a:solidFill>
                <a:latin typeface="Roboto"/>
                <a:ea typeface="Roboto"/>
                <a:cs typeface="Roboto"/>
                <a:sym typeface="Roboto"/>
              </a:rPr>
              <a:t>~ 2M rows/year</a:t>
            </a:r>
            <a:endParaRPr b="1" sz="1800">
              <a:solidFill>
                <a:srgbClr val="FFFFFF"/>
              </a:solidFill>
              <a:latin typeface="Roboto"/>
              <a:ea typeface="Roboto"/>
              <a:cs typeface="Roboto"/>
              <a:sym typeface="Roboto"/>
            </a:endParaRPr>
          </a:p>
        </p:txBody>
      </p:sp>
      <p:sp>
        <p:nvSpPr>
          <p:cNvPr id="94" name="Google Shape;94;p18"/>
          <p:cNvSpPr/>
          <p:nvPr/>
        </p:nvSpPr>
        <p:spPr>
          <a:xfrm>
            <a:off x="4517611" y="3880713"/>
            <a:ext cx="3216300" cy="10947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Rates of death</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State Name</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County Name</a:t>
            </a:r>
            <a:endParaRPr b="1">
              <a:solidFill>
                <a:schemeClr val="lt1"/>
              </a:solidFill>
              <a:latin typeface="Roboto"/>
              <a:ea typeface="Roboto"/>
              <a:cs typeface="Roboto"/>
              <a:sym typeface="Roboto"/>
            </a:endParaRPr>
          </a:p>
          <a:p>
            <a:pPr indent="-317500" lvl="0" marL="457200" rtl="0" algn="l">
              <a:spcBef>
                <a:spcPts val="0"/>
              </a:spcBef>
              <a:spcAft>
                <a:spcPts val="0"/>
              </a:spcAft>
              <a:buClr>
                <a:schemeClr val="lt1"/>
              </a:buClr>
              <a:buSzPts val="1400"/>
              <a:buFont typeface="Roboto"/>
              <a:buChar char="●"/>
            </a:pPr>
            <a:r>
              <a:rPr b="1" lang="en">
                <a:solidFill>
                  <a:schemeClr val="lt1"/>
                </a:solidFill>
                <a:latin typeface="Roboto"/>
                <a:ea typeface="Roboto"/>
                <a:cs typeface="Roboto"/>
                <a:sym typeface="Roboto"/>
              </a:rPr>
              <a:t>Month and Year</a:t>
            </a:r>
            <a:endParaRPr b="1">
              <a:solidFill>
                <a:schemeClr val="lt1"/>
              </a:solidFill>
              <a:latin typeface="Roboto"/>
              <a:ea typeface="Roboto"/>
              <a:cs typeface="Roboto"/>
              <a:sym typeface="Roboto"/>
            </a:endParaRPr>
          </a:p>
        </p:txBody>
      </p:sp>
      <p:cxnSp>
        <p:nvCxnSpPr>
          <p:cNvPr id="95" name="Google Shape;95;p18"/>
          <p:cNvCxnSpPr>
            <a:stCxn id="90" idx="3"/>
            <a:endCxn id="91" idx="1"/>
          </p:cNvCxnSpPr>
          <p:nvPr/>
        </p:nvCxnSpPr>
        <p:spPr>
          <a:xfrm flipH="1" rot="10800000">
            <a:off x="3946112" y="806176"/>
            <a:ext cx="571500" cy="1029000"/>
          </a:xfrm>
          <a:prstGeom prst="bentConnector3">
            <a:avLst>
              <a:gd fmla="val 49999" name="adj1"/>
            </a:avLst>
          </a:prstGeom>
          <a:noFill/>
          <a:ln cap="flat" cmpd="sng" w="19050">
            <a:solidFill>
              <a:srgbClr val="FFFFFF"/>
            </a:solidFill>
            <a:prstDash val="solid"/>
            <a:round/>
            <a:headEnd len="sm" w="sm" type="none"/>
            <a:tailEnd len="sm" w="sm" type="none"/>
          </a:ln>
        </p:spPr>
      </p:cxnSp>
      <p:cxnSp>
        <p:nvCxnSpPr>
          <p:cNvPr id="96" name="Google Shape;96;p18"/>
          <p:cNvCxnSpPr/>
          <p:nvPr/>
        </p:nvCxnSpPr>
        <p:spPr>
          <a:xfrm>
            <a:off x="3914612" y="1835275"/>
            <a:ext cx="634200" cy="373800"/>
          </a:xfrm>
          <a:prstGeom prst="bentConnector3">
            <a:avLst>
              <a:gd fmla="val 50000" name="adj1"/>
            </a:avLst>
          </a:prstGeom>
          <a:noFill/>
          <a:ln cap="flat" cmpd="sng" w="19050">
            <a:solidFill>
              <a:srgbClr val="FFFFFF"/>
            </a:solidFill>
            <a:prstDash val="solid"/>
            <a:round/>
            <a:headEnd len="sm" w="sm" type="none"/>
            <a:tailEnd len="sm" w="sm" type="none"/>
          </a:ln>
        </p:spPr>
      </p:cxnSp>
      <p:cxnSp>
        <p:nvCxnSpPr>
          <p:cNvPr id="97" name="Google Shape;97;p18"/>
          <p:cNvCxnSpPr>
            <a:stCxn id="93" idx="1"/>
            <a:endCxn id="88" idx="3"/>
          </p:cNvCxnSpPr>
          <p:nvPr/>
        </p:nvCxnSpPr>
        <p:spPr>
          <a:xfrm flipH="1">
            <a:off x="3984212" y="3341325"/>
            <a:ext cx="533400" cy="366900"/>
          </a:xfrm>
          <a:prstGeom prst="bentConnector3">
            <a:avLst>
              <a:gd fmla="val 50000" name="adj1"/>
            </a:avLst>
          </a:prstGeom>
          <a:noFill/>
          <a:ln cap="flat" cmpd="sng" w="19050">
            <a:solidFill>
              <a:srgbClr val="FFFFFF"/>
            </a:solidFill>
            <a:prstDash val="solid"/>
            <a:round/>
            <a:headEnd len="sm" w="sm" type="none"/>
            <a:tailEnd len="sm" w="sm" type="none"/>
          </a:ln>
        </p:spPr>
      </p:cxnSp>
      <p:cxnSp>
        <p:nvCxnSpPr>
          <p:cNvPr id="98" name="Google Shape;98;p18"/>
          <p:cNvCxnSpPr>
            <a:stCxn id="94" idx="1"/>
            <a:endCxn id="88" idx="3"/>
          </p:cNvCxnSpPr>
          <p:nvPr/>
        </p:nvCxnSpPr>
        <p:spPr>
          <a:xfrm rot="10800000">
            <a:off x="3984211" y="3708063"/>
            <a:ext cx="533400" cy="720000"/>
          </a:xfrm>
          <a:prstGeom prst="bentConnector3">
            <a:avLst>
              <a:gd fmla="val 50000" name="adj1"/>
            </a:avLst>
          </a:prstGeom>
          <a:noFill/>
          <a:ln cap="flat" cmpd="sng" w="19050">
            <a:solidFill>
              <a:srgbClr val="FFFFFF"/>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2" name="Shape 102"/>
        <p:cNvGrpSpPr/>
        <p:nvPr/>
      </p:nvGrpSpPr>
      <p:grpSpPr>
        <a:xfrm>
          <a:off x="0" y="0"/>
          <a:ext cx="0" cy="0"/>
          <a:chOff x="0" y="0"/>
          <a:chExt cx="0" cy="0"/>
        </a:xfrm>
      </p:grpSpPr>
      <p:sp>
        <p:nvSpPr>
          <p:cNvPr id="103" name="Google Shape;103;p19"/>
          <p:cNvSpPr txBox="1"/>
          <p:nvPr/>
        </p:nvSpPr>
        <p:spPr>
          <a:xfrm>
            <a:off x="162696" y="150175"/>
            <a:ext cx="8760300" cy="8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rPr>
              <a:t>Data Limitations</a:t>
            </a:r>
            <a:endParaRPr b="1" sz="3600">
              <a:solidFill>
                <a:srgbClr val="FFFFFF"/>
              </a:solidFill>
            </a:endParaRPr>
          </a:p>
        </p:txBody>
      </p:sp>
      <p:sp>
        <p:nvSpPr>
          <p:cNvPr id="104" name="Google Shape;104;p19"/>
          <p:cNvSpPr txBox="1"/>
          <p:nvPr/>
        </p:nvSpPr>
        <p:spPr>
          <a:xfrm>
            <a:off x="591850" y="884300"/>
            <a:ext cx="7902000" cy="350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Air pollution and </a:t>
            </a:r>
            <a:r>
              <a:rPr lang="en" sz="1800">
                <a:solidFill>
                  <a:srgbClr val="FFFFFF"/>
                </a:solidFill>
              </a:rPr>
              <a:t>respiratory</a:t>
            </a:r>
            <a:r>
              <a:rPr lang="en" sz="1800">
                <a:solidFill>
                  <a:srgbClr val="FFFFFF"/>
                </a:solidFill>
              </a:rPr>
              <a:t> death data is only </a:t>
            </a:r>
            <a:r>
              <a:rPr lang="en" sz="1800">
                <a:solidFill>
                  <a:srgbClr val="FFFFFF"/>
                </a:solidFill>
              </a:rPr>
              <a:t>available</a:t>
            </a:r>
            <a:r>
              <a:rPr lang="en" sz="1800">
                <a:solidFill>
                  <a:srgbClr val="FFFFFF"/>
                </a:solidFill>
              </a:rPr>
              <a:t> for 1,086 counties out of the 3,007 U.S. counties.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The data is only available for the past 15 years.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Time resolution is different for the respiratory death (</a:t>
            </a:r>
            <a:r>
              <a:rPr lang="en" sz="1800">
                <a:solidFill>
                  <a:srgbClr val="FFFFFF"/>
                </a:solidFill>
              </a:rPr>
              <a:t>monthly</a:t>
            </a:r>
            <a:r>
              <a:rPr lang="en" sz="1800">
                <a:solidFill>
                  <a:srgbClr val="FFFFFF"/>
                </a:solidFill>
              </a:rPr>
              <a:t>) and the air pollution data (reported on every 3 days).</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Data files contained data for each year, and therefore, required </a:t>
            </a:r>
            <a:r>
              <a:rPr lang="en" sz="1800">
                <a:solidFill>
                  <a:srgbClr val="FFFFFF"/>
                </a:solidFill>
              </a:rPr>
              <a:t>concatenating</a:t>
            </a:r>
            <a:r>
              <a:rPr lang="en" sz="1800">
                <a:solidFill>
                  <a:srgbClr val="FFFFFF"/>
                </a:solidFill>
              </a:rPr>
              <a:t> the data across all years.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County codes had to be converted into strings so that it contained a leading zero.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Both data sets did not have the same geographical information required for relating the data to counties.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Many NaN values</a:t>
            </a:r>
            <a:endParaRPr sz="1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8" name="Shape 108"/>
        <p:cNvGrpSpPr/>
        <p:nvPr/>
      </p:nvGrpSpPr>
      <p:grpSpPr>
        <a:xfrm>
          <a:off x="0" y="0"/>
          <a:ext cx="0" cy="0"/>
          <a:chOff x="0" y="0"/>
          <a:chExt cx="0" cy="0"/>
        </a:xfrm>
      </p:grpSpPr>
      <p:sp>
        <p:nvSpPr>
          <p:cNvPr id="109" name="Google Shape;109;p20"/>
          <p:cNvSpPr txBox="1"/>
          <p:nvPr/>
        </p:nvSpPr>
        <p:spPr>
          <a:xfrm>
            <a:off x="158350" y="110254"/>
            <a:ext cx="60711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Use Cases  </a:t>
            </a:r>
            <a:endParaRPr b="1" sz="3600"/>
          </a:p>
        </p:txBody>
      </p:sp>
      <p:sp>
        <p:nvSpPr>
          <p:cNvPr id="110" name="Google Shape;110;p20"/>
          <p:cNvSpPr txBox="1"/>
          <p:nvPr/>
        </p:nvSpPr>
        <p:spPr>
          <a:xfrm>
            <a:off x="95125" y="763750"/>
            <a:ext cx="7050600" cy="37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Objective of user interaction</a:t>
            </a:r>
            <a:r>
              <a:rPr lang="en" sz="1800"/>
              <a:t>: For a user to visualize the correlation between respiratory death rate and air pollution for a desired U.S. county and to receive a predicted respiratory illness risk factor for that county.</a:t>
            </a:r>
            <a:endParaRPr sz="1800"/>
          </a:p>
          <a:p>
            <a:pPr indent="0" lvl="0" marL="457200" rtl="0" algn="l">
              <a:lnSpc>
                <a:spcPct val="115000"/>
              </a:lnSpc>
              <a:spcBef>
                <a:spcPts val="2200"/>
              </a:spcBef>
              <a:spcAft>
                <a:spcPts val="2200"/>
              </a:spcAft>
              <a:buNone/>
            </a:pPr>
            <a:r>
              <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nvSpPr>
        <p:spPr>
          <a:xfrm>
            <a:off x="158350" y="110254"/>
            <a:ext cx="60711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Use Cases ①</a:t>
            </a:r>
            <a:endParaRPr b="1" sz="3600"/>
          </a:p>
        </p:txBody>
      </p:sp>
      <p:sp>
        <p:nvSpPr>
          <p:cNvPr id="116" name="Google Shape;116;p21"/>
          <p:cNvSpPr txBox="1"/>
          <p:nvPr/>
        </p:nvSpPr>
        <p:spPr>
          <a:xfrm>
            <a:off x="95125" y="763750"/>
            <a:ext cx="7050600" cy="37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sz="1800"/>
              <a:t>Objective of user interaction</a:t>
            </a:r>
            <a:r>
              <a:rPr lang="en" sz="1800"/>
              <a:t>: For a user to visualize the correlation between respiratory death rate and air pollution for a desired U.S. county and to receive a predicted respiratory illness risk factor for that county.</a:t>
            </a:r>
            <a:endParaRPr sz="1800"/>
          </a:p>
          <a:p>
            <a:pPr indent="-342900" lvl="0" marL="457200" rtl="0" algn="l">
              <a:lnSpc>
                <a:spcPct val="115000"/>
              </a:lnSpc>
              <a:spcBef>
                <a:spcPts val="0"/>
              </a:spcBef>
              <a:spcAft>
                <a:spcPts val="0"/>
              </a:spcAft>
              <a:buSzPts val="1800"/>
              <a:buChar char="●"/>
            </a:pPr>
            <a:r>
              <a:rPr b="1" lang="en" sz="1800"/>
              <a:t>The expected interaction between the user (any public citizens) and our system: </a:t>
            </a:r>
            <a:endParaRPr sz="1800"/>
          </a:p>
          <a:p>
            <a:pPr indent="-342900" lvl="1" marL="914400" rtl="0" algn="l">
              <a:lnSpc>
                <a:spcPct val="115000"/>
              </a:lnSpc>
              <a:spcBef>
                <a:spcPts val="0"/>
              </a:spcBef>
              <a:spcAft>
                <a:spcPts val="0"/>
              </a:spcAft>
              <a:buSzPts val="1800"/>
              <a:buChar char="○"/>
            </a:pPr>
            <a:r>
              <a:rPr lang="en" sz="1800"/>
              <a:t>The user chooses a county from an interactive map.</a:t>
            </a:r>
            <a:endParaRPr sz="1800"/>
          </a:p>
          <a:p>
            <a:pPr indent="-342900" lvl="1" marL="914400" rtl="0" algn="l">
              <a:lnSpc>
                <a:spcPct val="115000"/>
              </a:lnSpc>
              <a:spcBef>
                <a:spcPts val="0"/>
              </a:spcBef>
              <a:spcAft>
                <a:spcPts val="0"/>
              </a:spcAft>
              <a:buSzPts val="1800"/>
              <a:buChar char="○"/>
            </a:pPr>
            <a:r>
              <a:rPr lang="en" sz="1800"/>
              <a:t>Two graphs displaying the respiratory death rate and air pollution over time appear. </a:t>
            </a:r>
            <a:endParaRPr sz="1800"/>
          </a:p>
          <a:p>
            <a:pPr indent="-342900" lvl="1" marL="914400" rtl="0" algn="l">
              <a:lnSpc>
                <a:spcPct val="115000"/>
              </a:lnSpc>
              <a:spcBef>
                <a:spcPts val="0"/>
              </a:spcBef>
              <a:spcAft>
                <a:spcPts val="0"/>
              </a:spcAft>
              <a:buSzPts val="1800"/>
              <a:buChar char="○"/>
            </a:pPr>
            <a:r>
              <a:rPr lang="en" sz="1800"/>
              <a:t>A predicted risk factor is displayed. </a:t>
            </a:r>
            <a:endParaRPr sz="1800">
              <a:highlight>
                <a:srgbClr val="D9D9D9"/>
              </a:highlight>
            </a:endParaRPr>
          </a:p>
          <a:p>
            <a:pPr indent="-342900" lvl="1" marL="914400" rtl="0" algn="l">
              <a:lnSpc>
                <a:spcPct val="115000"/>
              </a:lnSpc>
              <a:spcBef>
                <a:spcPts val="0"/>
              </a:spcBef>
              <a:spcAft>
                <a:spcPts val="0"/>
              </a:spcAft>
              <a:buSzPts val="1800"/>
              <a:buChar char="○"/>
            </a:pPr>
            <a:r>
              <a:rPr lang="en" sz="1800"/>
              <a:t>Individual makes decision based on risk factor (i.e. wear a mask).</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